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14d21a001_2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14d21a001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056af9cbc_1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056af9cb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056af9cbc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056af9cb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14d21a001_2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14d21a00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14d21a001_2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14d21a00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14d21a001_2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14d21a00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4d21a001_2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14d21a001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Лабораторная работа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Генетические алгоритмы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6779250" y="3508875"/>
            <a:ext cx="2223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Орлов Егор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Малясов Дмитрий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Степаньков Данил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Куюмджиев Егор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912" y="951287"/>
            <a:ext cx="1865026" cy="24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47850" y="266400"/>
            <a:ext cx="66603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Сравнение целочисленного и вещественного кодирования</a:t>
            </a:r>
            <a:endParaRPr sz="2600"/>
          </a:p>
        </p:txBody>
      </p:sp>
      <p:sp>
        <p:nvSpPr>
          <p:cNvPr id="178" name="Google Shape;178;p22"/>
          <p:cNvSpPr txBox="1"/>
          <p:nvPr/>
        </p:nvSpPr>
        <p:spPr>
          <a:xfrm>
            <a:off x="5495050" y="162450"/>
            <a:ext cx="32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Размеры популяций = 50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Вероятность мутации = 50%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Целочисленная особь ∈ [0; 10]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Вещественная особь ∈ [0,0; 10,0]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600"/>
            <a:ext cx="4349391" cy="3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025" y="1286446"/>
            <a:ext cx="4349400" cy="370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4294967295" type="title"/>
          </p:nvPr>
        </p:nvSpPr>
        <p:spPr>
          <a:xfrm>
            <a:off x="311700" y="319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Результаты работы генетического алгоритма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00" y="1068950"/>
            <a:ext cx="4856565" cy="39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075" y="1068950"/>
            <a:ext cx="2104951" cy="180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065" y="3093450"/>
            <a:ext cx="2104970" cy="18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232925" y="138825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</a:t>
            </a:r>
            <a:endParaRPr/>
          </a:p>
        </p:txBody>
      </p:sp>
      <p:sp>
        <p:nvSpPr>
          <p:cNvPr id="194" name="Google Shape;194;p24"/>
          <p:cNvSpPr txBox="1"/>
          <p:nvPr>
            <p:ph idx="2" type="body"/>
          </p:nvPr>
        </p:nvSpPr>
        <p:spPr>
          <a:xfrm>
            <a:off x="4787100" y="724200"/>
            <a:ext cx="4157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latin typeface="Times New Roman"/>
                <a:ea typeface="Times New Roman"/>
                <a:cs typeface="Times New Roman"/>
                <a:sym typeface="Times New Roman"/>
              </a:rPr>
              <a:t>В ходе лабораторной работы был успешно реализован генетический алгоритм для нахождения минимума функции с помощью целочисленного кодирования. На основе выполненной работы можно сделать следующие выводы: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ru" sz="1100">
                <a:latin typeface="Times New Roman"/>
                <a:ea typeface="Times New Roman"/>
                <a:cs typeface="Times New Roman"/>
                <a:sym typeface="Times New Roman"/>
              </a:rPr>
              <a:t>Эффективность генетического алгоритма зависит от используемых генетических операторов, включая отбор особей, и начальной инициализации популяции. ГА также может быть использован при решении любой проблемы, которая может быть сформулирована как задача оптимизации.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ru" sz="1100">
                <a:latin typeface="Times New Roman"/>
                <a:ea typeface="Times New Roman"/>
                <a:cs typeface="Times New Roman"/>
                <a:sym typeface="Times New Roman"/>
              </a:rPr>
              <a:t>Главным же недостатком генетического алгоритма является то, что он не гарантирует обнаружения глобального решения за приемлемое время, как и не гарантирует и того, что найденное решение будет оптимальным решением. Тем не менее, он вполне применим и имеет право на существование.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1147500" y="2093550"/>
            <a:ext cx="68490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/>
              <a:t>Спасибо за внимание!</a:t>
            </a:r>
            <a:endParaRPr sz="4100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221" y="511846"/>
            <a:ext cx="2080275" cy="19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/>
          <p:nvPr/>
        </p:nvSpPr>
        <p:spPr>
          <a:xfrm>
            <a:off x="7558225" y="2145000"/>
            <a:ext cx="544200" cy="35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 3</a:t>
            </a:r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Создать подпрограмму для нахождения минимума функции.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Использовать целочисленное и вещественное кодирование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355710" y="1304875"/>
            <a:ext cx="1990359" cy="3416400"/>
            <a:chOff x="431925" y="1304875"/>
            <a:chExt cx="2628925" cy="3416400"/>
          </a:xfrm>
        </p:grpSpPr>
        <p:sp>
          <p:nvSpPr>
            <p:cNvPr id="101" name="Google Shape;101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5"/>
          <p:cNvSpPr txBox="1"/>
          <p:nvPr>
            <p:ph idx="4294967295" type="body"/>
          </p:nvPr>
        </p:nvSpPr>
        <p:spPr>
          <a:xfrm>
            <a:off x="387725" y="1850300"/>
            <a:ext cx="19584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/>
              <a:t>Определить количество и тип и границы оптимизируемых переменных необходимых для нахождения минимума функции, которые необходимо закодировать в хромосоме.</a:t>
            </a:r>
            <a:endParaRPr sz="1400"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2505374" y="1304875"/>
            <a:ext cx="1990433" cy="3416400"/>
            <a:chOff x="3320450" y="1304875"/>
            <a:chExt cx="2632500" cy="3416400"/>
          </a:xfrm>
        </p:grpSpPr>
        <p:sp>
          <p:nvSpPr>
            <p:cNvPr id="105" name="Google Shape;105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5"/>
          <p:cNvSpPr txBox="1"/>
          <p:nvPr>
            <p:ph idx="4294967295" type="body"/>
          </p:nvPr>
        </p:nvSpPr>
        <p:spPr>
          <a:xfrm>
            <a:off x="2507275" y="1850300"/>
            <a:ext cx="19905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/>
              <a:t>Определить критерий оценки особей, задав функцию приспособленности, которая будет постоянно приближать нас к нулю функции</a:t>
            </a:r>
            <a:endParaRPr sz="1300"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4655112" y="1304875"/>
            <a:ext cx="1990433" cy="3416400"/>
            <a:chOff x="6212550" y="1304875"/>
            <a:chExt cx="2632500" cy="3416400"/>
          </a:xfrm>
        </p:grpSpPr>
        <p:sp>
          <p:nvSpPr>
            <p:cNvPr id="109" name="Google Shape;109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5"/>
          <p:cNvSpPr txBox="1"/>
          <p:nvPr>
            <p:ph idx="4294967295" type="body"/>
          </p:nvPr>
        </p:nvSpPr>
        <p:spPr>
          <a:xfrm>
            <a:off x="4743775" y="1850300"/>
            <a:ext cx="18741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500"/>
              <a:t>Реализовать 2 способа кодирования, 2 функции мутаций, 2 функции одноточечного кроссинговера с двумя типами вводимых параметров</a:t>
            </a:r>
            <a:endParaRPr sz="1500"/>
          </a:p>
        </p:txBody>
      </p:sp>
      <p:grpSp>
        <p:nvGrpSpPr>
          <p:cNvPr id="112" name="Google Shape;112;p15"/>
          <p:cNvGrpSpPr/>
          <p:nvPr/>
        </p:nvGrpSpPr>
        <p:grpSpPr>
          <a:xfrm>
            <a:off x="6863887" y="1304875"/>
            <a:ext cx="1990433" cy="3416400"/>
            <a:chOff x="6212550" y="1304875"/>
            <a:chExt cx="2632500" cy="3416400"/>
          </a:xfrm>
        </p:grpSpPr>
        <p:sp>
          <p:nvSpPr>
            <p:cNvPr id="113" name="Google Shape;113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5"/>
          <p:cNvSpPr txBox="1"/>
          <p:nvPr>
            <p:ph idx="4294967295" type="body"/>
          </p:nvPr>
        </p:nvSpPr>
        <p:spPr>
          <a:xfrm>
            <a:off x="6919586" y="1850300"/>
            <a:ext cx="18741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/>
              <a:t>Определить параметры генетического алгоритма (размер популяции, тип селекции, вероятность генетических операторов и т.д)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решения задачи</a:t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311700" y="1304875"/>
            <a:ext cx="18462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>
            <p:ph idx="4294967295" type="body"/>
          </p:nvPr>
        </p:nvSpPr>
        <p:spPr>
          <a:xfrm>
            <a:off x="311700" y="1451576"/>
            <a:ext cx="168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Метод </a:t>
            </a:r>
            <a:r>
              <a:rPr lang="ru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6"/>
          <p:cNvSpPr txBox="1"/>
          <p:nvPr>
            <p:ph idx="4294967295" type="body"/>
          </p:nvPr>
        </p:nvSpPr>
        <p:spPr>
          <a:xfrm>
            <a:off x="311700" y="2070575"/>
            <a:ext cx="18474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ru" sz="1000">
                <a:solidFill>
                  <a:srgbClr val="000000"/>
                </a:solidFill>
              </a:rPr>
              <a:t>Случайным образом формируется популяция</a:t>
            </a:r>
            <a:endParaRPr sz="1000"/>
          </a:p>
        </p:txBody>
      </p:sp>
      <p:sp>
        <p:nvSpPr>
          <p:cNvPr id="124" name="Google Shape;124;p16"/>
          <p:cNvSpPr/>
          <p:nvPr/>
        </p:nvSpPr>
        <p:spPr>
          <a:xfrm>
            <a:off x="2419599" y="1304875"/>
            <a:ext cx="21288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4294967295" type="body"/>
          </p:nvPr>
        </p:nvSpPr>
        <p:spPr>
          <a:xfrm>
            <a:off x="2747450" y="1451576"/>
            <a:ext cx="17406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Метод </a:t>
            </a:r>
            <a:r>
              <a:rPr lang="ru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6"/>
          <p:cNvSpPr txBox="1"/>
          <p:nvPr>
            <p:ph idx="4294967295" type="body"/>
          </p:nvPr>
        </p:nvSpPr>
        <p:spPr>
          <a:xfrm>
            <a:off x="2421698" y="2070575"/>
            <a:ext cx="19056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ru" sz="1000">
                <a:solidFill>
                  <a:srgbClr val="000000"/>
                </a:solidFill>
              </a:rPr>
              <a:t>С помощью функции приспособленности оценивается качество закодированных решений (выясняется приспособленность каждой особи). По результатам оценивания наиболее приспособленные выбираются для скрещивания. </a:t>
            </a:r>
            <a:endParaRPr sz="1000"/>
          </a:p>
        </p:txBody>
      </p:sp>
      <p:sp>
        <p:nvSpPr>
          <p:cNvPr id="127" name="Google Shape;127;p16"/>
          <p:cNvSpPr/>
          <p:nvPr/>
        </p:nvSpPr>
        <p:spPr>
          <a:xfrm>
            <a:off x="4589902" y="1304875"/>
            <a:ext cx="2115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>
            <p:ph idx="4294967295" type="body"/>
          </p:nvPr>
        </p:nvSpPr>
        <p:spPr>
          <a:xfrm>
            <a:off x="4969110" y="1451576"/>
            <a:ext cx="17298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Метод </a:t>
            </a:r>
            <a:r>
              <a:rPr lang="ru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16"/>
          <p:cNvSpPr txBox="1"/>
          <p:nvPr>
            <p:ph idx="4294967295" type="body"/>
          </p:nvPr>
        </p:nvSpPr>
        <p:spPr>
          <a:xfrm>
            <a:off x="4589905" y="2070575"/>
            <a:ext cx="18945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ru" sz="1000">
                <a:solidFill>
                  <a:srgbClr val="000000"/>
                </a:solidFill>
              </a:rPr>
              <a:t>Посредством применения генетического оператора кроссинговера проводится скрещивание, в результате которого создается потомство, генетическая информация которого формируется в результате обмена хромосомной информацией между родительскими особями</a:t>
            </a:r>
            <a:endParaRPr sz="1000"/>
          </a:p>
        </p:txBody>
      </p:sp>
      <p:sp>
        <p:nvSpPr>
          <p:cNvPr id="130" name="Google Shape;130;p16"/>
          <p:cNvSpPr/>
          <p:nvPr/>
        </p:nvSpPr>
        <p:spPr>
          <a:xfrm>
            <a:off x="6747002" y="1304875"/>
            <a:ext cx="2115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>
            <p:ph idx="4294967295" type="body"/>
          </p:nvPr>
        </p:nvSpPr>
        <p:spPr>
          <a:xfrm>
            <a:off x="7119610" y="1451576"/>
            <a:ext cx="17298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Метод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16"/>
          <p:cNvSpPr txBox="1"/>
          <p:nvPr>
            <p:ph idx="4294967295" type="body"/>
          </p:nvPr>
        </p:nvSpPr>
        <p:spPr>
          <a:xfrm>
            <a:off x="6747005" y="2070575"/>
            <a:ext cx="18945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ru" sz="1000">
                <a:solidFill>
                  <a:srgbClr val="000000"/>
                </a:solidFill>
              </a:rPr>
              <a:t>Созданные потомки формируют новую популяцию (часть из них мутирует, что выражается в случайном изменении их генотипов)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347850" y="266400"/>
            <a:ext cx="66603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Сравнение целочисленного и вещественного кодирования</a:t>
            </a:r>
            <a:endParaRPr sz="26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600"/>
            <a:ext cx="4362837" cy="3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637" y="1257600"/>
            <a:ext cx="4323964" cy="37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5432825" y="426300"/>
            <a:ext cx="326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Размеры популяций = 10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Целочисленная особь ∈ [0; 10]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Вещественная особь ∈ [0,0; 1,0]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47850" y="266400"/>
            <a:ext cx="66603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Сравнение целочисленного и вещественного кодирования</a:t>
            </a:r>
            <a:endParaRPr sz="2600"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600"/>
            <a:ext cx="4365742" cy="3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542" y="1257600"/>
            <a:ext cx="4321058" cy="3699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5443550" y="266400"/>
            <a:ext cx="32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Размеры популяций = 10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Вероятность мутации = 90%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Целочисленная особь ∈ [0; 10]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Вещественная особь ∈ [0,0; 10,0]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347850" y="266400"/>
            <a:ext cx="66603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Сравнение целочисленного и вещественного кодирования</a:t>
            </a:r>
            <a:endParaRPr sz="2600"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600"/>
            <a:ext cx="4383993" cy="3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793" y="1257600"/>
            <a:ext cx="4302808" cy="369503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5443550" y="266400"/>
            <a:ext cx="32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Размеры популяций = 10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Вероятность мутации = 50%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Целочисленная особь ∈ [0; 10]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Вещественная особь ∈ [0,0; 10,0]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47850" y="266400"/>
            <a:ext cx="66603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Сравнение целочисленного и вещественного кодирования</a:t>
            </a:r>
            <a:endParaRPr sz="2600"/>
          </a:p>
        </p:txBody>
      </p:sp>
      <p:sp>
        <p:nvSpPr>
          <p:cNvPr id="162" name="Google Shape;162;p20"/>
          <p:cNvSpPr txBox="1"/>
          <p:nvPr/>
        </p:nvSpPr>
        <p:spPr>
          <a:xfrm>
            <a:off x="5495050" y="162450"/>
            <a:ext cx="32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Размеры популяций = 10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Вероятность мутации = 25%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Целочисленная особь ∈ [0; 10]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Вещественная особь ∈ [0,0; 10,0]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600"/>
            <a:ext cx="4352100" cy="3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900" y="1254506"/>
            <a:ext cx="4352099" cy="373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347850" y="266400"/>
            <a:ext cx="66603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Сравнение целочисленного и вещественного кодирования</a:t>
            </a:r>
            <a:endParaRPr sz="2600"/>
          </a:p>
        </p:txBody>
      </p:sp>
      <p:sp>
        <p:nvSpPr>
          <p:cNvPr id="170" name="Google Shape;170;p21"/>
          <p:cNvSpPr txBox="1"/>
          <p:nvPr/>
        </p:nvSpPr>
        <p:spPr>
          <a:xfrm>
            <a:off x="5495050" y="162450"/>
            <a:ext cx="32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Размеры популяций = 50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Вероятность мутации = 25%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Целочисленная особь ∈ [0; 10]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Вещественная особь ∈ [0,0; 10,0]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600"/>
            <a:ext cx="4389759" cy="37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797" y="1257600"/>
            <a:ext cx="4363053" cy="3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